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  <p:sldMasterId id="2147483930" r:id="rId2"/>
    <p:sldMasterId id="2147483942" r:id="rId3"/>
    <p:sldMasterId id="2147483960" r:id="rId4"/>
    <p:sldMasterId id="2147483975" r:id="rId5"/>
  </p:sldMasterIdLst>
  <p:sldIdLst>
    <p:sldId id="256" r:id="rId6"/>
    <p:sldId id="257" r:id="rId7"/>
    <p:sldId id="258" r:id="rId8"/>
    <p:sldId id="260" r:id="rId9"/>
    <p:sldId id="259" r:id="rId10"/>
    <p:sldId id="261" r:id="rId11"/>
    <p:sldId id="262" r:id="rId12"/>
    <p:sldId id="263" r:id="rId13"/>
    <p:sldId id="264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7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66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328609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765126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12448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846527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253614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29898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09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74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373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1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28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929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39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20102248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431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45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73E0B7D-2260-4809-8F0A-9E5F3E24F169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475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47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9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175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0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271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805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870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20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46887254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2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439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47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835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585591381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7309802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47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9244279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77812528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32309979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4789751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290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008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96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945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865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86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755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86691147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989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774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408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65169969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87726681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4264172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90444574"/>
      </p:ext>
    </p:extLst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803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2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337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258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3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71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522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07902014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913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982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107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5425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684352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999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38648126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7325588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47906817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2826137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57060904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8603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43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45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January 11,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7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74893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43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41409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63396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January 11, 2022</a:t>
            </a:fld>
            <a:endParaRPr lang="en-US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62705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  <p:sldLayoutId id="2147483990" r:id="rId15"/>
    <p:sldLayoutId id="2147483991" r:id="rId16"/>
    <p:sldLayoutId id="2147483992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.png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3.gif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EE1E39-4A57-4AB3-ADC1-D9EB91E44104}"/>
              </a:ext>
            </a:extLst>
          </p:cNvPr>
          <p:cNvSpPr/>
          <p:nvPr/>
        </p:nvSpPr>
        <p:spPr>
          <a:xfrm>
            <a:off x="1872543" y="4113389"/>
            <a:ext cx="7226081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Name: </a:t>
            </a:r>
            <a:r>
              <a:rPr 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Amirul </a:t>
            </a:r>
            <a:r>
              <a:rPr lang="en-US" sz="28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ian</a:t>
            </a:r>
            <a:r>
              <a:rPr 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</a:t>
            </a:r>
            <a:r>
              <a:rPr lang="en-US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</a:rPr>
              <a:t>R</a:t>
            </a:r>
            <a:r>
              <a:rPr lang="en-US" sz="28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ashidee</a:t>
            </a:r>
            <a:r>
              <a:rPr 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bin </a:t>
            </a:r>
            <a:r>
              <a:rPr lang="en-US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</a:rPr>
              <a:t>M</a:t>
            </a:r>
            <a:r>
              <a:rPr lang="en-US" sz="28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ohd</a:t>
            </a:r>
            <a:r>
              <a:rPr 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</a:t>
            </a:r>
            <a:r>
              <a:rPr lang="en-US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</a:rPr>
              <a:t>J</a:t>
            </a:r>
            <a:r>
              <a:rPr lang="en-US" sz="2800" b="1" cap="none" spc="0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asni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  <a:p>
            <a:r>
              <a:rPr 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Matric No. : </a:t>
            </a:r>
            <a:r>
              <a:rPr lang="en-US" sz="2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B032010041</a:t>
            </a:r>
          </a:p>
          <a:p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Course and Group : </a:t>
            </a: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</a:rPr>
              <a:t>2BITIS1G2</a:t>
            </a:r>
          </a:p>
          <a:p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Supervisor : </a:t>
            </a: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</a:rPr>
              <a:t>DR. SITI AZIRAH BT. ASMAI</a:t>
            </a:r>
          </a:p>
          <a:p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Evaluator : </a:t>
            </a: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C000"/>
                </a:solidFill>
              </a:rPr>
              <a:t>DR. FAUZIAH BT. KASMIN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10" name="Picture 9" descr="A picture containing logo&#10;&#10;Description automatically generated">
            <a:extLst>
              <a:ext uri="{FF2B5EF4-FFF2-40B4-BE49-F238E27FC236}">
                <a16:creationId xmlns:a16="http://schemas.microsoft.com/office/drawing/2014/main" id="{9965E977-AE4A-42E2-8808-279DC21ED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15" b="90000" l="10000" r="90000">
                        <a14:foregroundMark x1="51111" y1="10000" x2="51111" y2="10000"/>
                        <a14:foregroundMark x1="50000" y1="10000" x2="50000" y2="10000"/>
                        <a14:foregroundMark x1="48667" y1="13654" x2="48667" y2="13654"/>
                        <a14:foregroundMark x1="47889" y1="19423" x2="47889" y2="20000"/>
                        <a14:foregroundMark x1="49222" y1="14038" x2="49222" y2="14038"/>
                        <a14:foregroundMark x1="49222" y1="9231" x2="49222" y2="9231"/>
                        <a14:foregroundMark x1="49556" y1="7115" x2="49556" y2="7115"/>
                        <a14:foregroundMark x1="49778" y1="7692" x2="49778" y2="7692"/>
                        <a14:foregroundMark x1="49778" y1="7692" x2="49778" y2="7692"/>
                        <a14:foregroundMark x1="49444" y1="14615" x2="49444" y2="14615"/>
                        <a14:foregroundMark x1="49444" y1="14615" x2="49444" y2="14615"/>
                        <a14:foregroundMark x1="50111" y1="17692" x2="50111" y2="17692"/>
                        <a14:foregroundMark x1="49000" y1="15962" x2="49000" y2="15962"/>
                        <a14:foregroundMark x1="49444" y1="15769" x2="49444" y2="15769"/>
                        <a14:foregroundMark x1="49444" y1="15769" x2="49444" y2="15769"/>
                        <a14:foregroundMark x1="49778" y1="16538" x2="49778" y2="16538"/>
                        <a14:foregroundMark x1="49778" y1="16538" x2="49778" y2="16538"/>
                        <a14:foregroundMark x1="49778" y1="16538" x2="49778" y2="16538"/>
                        <a14:foregroundMark x1="49778" y1="15385" x2="49778" y2="15385"/>
                        <a14:foregroundMark x1="49778" y1="15385" x2="49778" y2="15385"/>
                        <a14:foregroundMark x1="48889" y1="18077" x2="49111" y2="18077"/>
                        <a14:foregroundMark x1="48667" y1="19038" x2="50111" y2="13846"/>
                        <a14:foregroundMark x1="49222" y1="17115" x2="48889" y2="17115"/>
                        <a14:foregroundMark x1="48667" y1="17308" x2="49222" y2="16923"/>
                        <a14:foregroundMark x1="48222" y1="10769" x2="50333" y2="9423"/>
                        <a14:foregroundMark x1="48222" y1="10577" x2="48889" y2="10000"/>
                        <a14:foregroundMark x1="48778" y1="9808" x2="48333" y2="11538"/>
                        <a14:foregroundMark x1="50111" y1="41538" x2="48444" y2="44423"/>
                        <a14:foregroundMark x1="46000" y1="30962" x2="39889" y2="57500"/>
                        <a14:foregroundMark x1="39889" y1="57500" x2="42889" y2="82692"/>
                        <a14:foregroundMark x1="42889" y1="82692" x2="47667" y2="87692"/>
                        <a14:foregroundMark x1="47667" y1="87692" x2="56778" y2="84038"/>
                        <a14:foregroundMark x1="56778" y1="84038" x2="61889" y2="71923"/>
                        <a14:foregroundMark x1="61889" y1="71923" x2="62667" y2="60769"/>
                        <a14:foregroundMark x1="62667" y1="60769" x2="60444" y2="51346"/>
                        <a14:foregroundMark x1="60444" y1="51346" x2="55667" y2="42115"/>
                        <a14:foregroundMark x1="55667" y1="42115" x2="45889" y2="30385"/>
                        <a14:foregroundMark x1="61444" y1="53077" x2="46444" y2="48654"/>
                        <a14:foregroundMark x1="46444" y1="48654" x2="40556" y2="60385"/>
                        <a14:foregroundMark x1="40556" y1="60385" x2="43000" y2="76538"/>
                        <a14:foregroundMark x1="43000" y1="76538" x2="50444" y2="83462"/>
                        <a14:foregroundMark x1="50444" y1="83462" x2="58333" y2="74808"/>
                        <a14:foregroundMark x1="58333" y1="74808" x2="62444" y2="58846"/>
                        <a14:foregroundMark x1="62444" y1="58846" x2="60444" y2="52500"/>
                        <a14:foregroundMark x1="61778" y1="55000" x2="57111" y2="53269"/>
                        <a14:foregroundMark x1="57111" y1="53269" x2="45000" y2="65000"/>
                        <a14:foregroundMark x1="45000" y1="65000" x2="50333" y2="81154"/>
                        <a14:foregroundMark x1="50333" y1="81154" x2="60111" y2="72692"/>
                        <a14:foregroundMark x1="60111" y1="72692" x2="62000" y2="53269"/>
                        <a14:foregroundMark x1="61333" y1="56923" x2="53222" y2="55962"/>
                        <a14:foregroundMark x1="53222" y1="55962" x2="49111" y2="74038"/>
                        <a14:foregroundMark x1="49111" y1="74038" x2="52444" y2="81538"/>
                        <a14:foregroundMark x1="52444" y1="81538" x2="59333" y2="70962"/>
                        <a14:foregroundMark x1="59333" y1="70962" x2="61222" y2="55577"/>
                        <a14:foregroundMark x1="50000" y1="35962" x2="45556" y2="47500"/>
                        <a14:foregroundMark x1="45556" y1="47500" x2="51778" y2="51923"/>
                        <a14:foregroundMark x1="51778" y1="51923" x2="55222" y2="45769"/>
                        <a14:foregroundMark x1="55222" y1="45769" x2="53556" y2="35769"/>
                        <a14:foregroundMark x1="53556" y1="35769" x2="49444" y2="32500"/>
                        <a14:foregroundMark x1="49444" y1="32500" x2="47111" y2="36923"/>
                        <a14:foregroundMark x1="54667" y1="86538" x2="49444" y2="88269"/>
                        <a14:foregroundMark x1="49444" y1="88269" x2="42889" y2="8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36550"/>
            <a:ext cx="3647440" cy="21074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0CB714-43F1-4D73-B5B8-CDB013FE70ED}"/>
              </a:ext>
            </a:extLst>
          </p:cNvPr>
          <p:cNvSpPr/>
          <p:nvPr/>
        </p:nvSpPr>
        <p:spPr>
          <a:xfrm>
            <a:off x="3425291" y="2068580"/>
            <a:ext cx="714990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BLOOD  BANK </a:t>
            </a:r>
          </a:p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MANAGEMENT SYSTEM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A2961B-6754-412E-951C-31E42303405B}"/>
              </a:ext>
            </a:extLst>
          </p:cNvPr>
          <p:cNvCxnSpPr/>
          <p:nvPr/>
        </p:nvCxnSpPr>
        <p:spPr>
          <a:xfrm flipV="1">
            <a:off x="1534160" y="3703321"/>
            <a:ext cx="9123680" cy="81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C4ACE90E-F47D-439B-B89D-144A93FA3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52" y="58638"/>
            <a:ext cx="1846130" cy="1006141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013DCA6D-84D8-4605-9D31-FDBFF833C0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82" y="56316"/>
            <a:ext cx="2552171" cy="1111589"/>
          </a:xfrm>
          <a:prstGeom prst="rect">
            <a:avLst/>
          </a:prstGeom>
        </p:spPr>
      </p:pic>
      <p:pic>
        <p:nvPicPr>
          <p:cNvPr id="42" name="Picture 41" descr="Text&#10;&#10;Description automatically generated">
            <a:extLst>
              <a:ext uri="{FF2B5EF4-FFF2-40B4-BE49-F238E27FC236}">
                <a16:creationId xmlns:a16="http://schemas.microsoft.com/office/drawing/2014/main" id="{DB1A8550-F3B8-4F91-B046-E1BCCA2186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88" y="89995"/>
            <a:ext cx="3294423" cy="8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387502-BFFB-4AA7-8F25-59A896EEF555}"/>
              </a:ext>
            </a:extLst>
          </p:cNvPr>
          <p:cNvSpPr/>
          <p:nvPr/>
        </p:nvSpPr>
        <p:spPr>
          <a:xfrm>
            <a:off x="4046480" y="545437"/>
            <a:ext cx="347883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FFC000"/>
                </a:solidFill>
              </a:rPr>
              <a:t>CONCLUSION</a:t>
            </a:r>
            <a:endParaRPr lang="en-MY" sz="36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2887D-B3EC-4BEB-AAB4-3BCB6B7D49EC}"/>
              </a:ext>
            </a:extLst>
          </p:cNvPr>
          <p:cNvSpPr txBox="1"/>
          <p:nvPr/>
        </p:nvSpPr>
        <p:spPr>
          <a:xfrm>
            <a:off x="2598548" y="868603"/>
            <a:ext cx="6527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/>
                <a:solidFill>
                  <a:srgbClr val="FFC000"/>
                </a:solidFill>
              </a:rPr>
              <a:t>_____________________________________________________</a:t>
            </a:r>
            <a:endParaRPr lang="en-MY" sz="1800" b="1" cap="none" spc="0" dirty="0">
              <a:ln/>
              <a:solidFill>
                <a:srgbClr val="FFC000"/>
              </a:solidFill>
              <a:effectLst/>
            </a:endParaRPr>
          </a:p>
        </p:txBody>
      </p:sp>
      <p:pic>
        <p:nvPicPr>
          <p:cNvPr id="6" name="Picture 5" descr="A red and white logo&#10;&#10;Description automatically generated with medium confidence">
            <a:extLst>
              <a:ext uri="{FF2B5EF4-FFF2-40B4-BE49-F238E27FC236}">
                <a16:creationId xmlns:a16="http://schemas.microsoft.com/office/drawing/2014/main" id="{842A92ED-3F46-4F14-BAAA-B2F10A79C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219" y1="37656" x2="29375" y2="37656"/>
                        <a14:foregroundMark x1="35781" y1="42188" x2="36563" y2="41250"/>
                        <a14:foregroundMark x1="42500" y1="44531" x2="43594" y2="44531"/>
                        <a14:foregroundMark x1="42500" y1="27969" x2="42500" y2="27969"/>
                        <a14:foregroundMark x1="51094" y1="25938" x2="51094" y2="25938"/>
                        <a14:foregroundMark x1="46719" y1="21250" x2="46719" y2="21250"/>
                        <a14:foregroundMark x1="59688" y1="28594" x2="59688" y2="28594"/>
                        <a14:foregroundMark x1="66094" y1="32969" x2="66094" y2="32969"/>
                        <a14:foregroundMark x1="71250" y1="39375" x2="71250" y2="39375"/>
                        <a14:foregroundMark x1="74063" y1="46719" x2="74063" y2="46719"/>
                        <a14:foregroundMark x1="63906" y1="41250" x2="63906" y2="41250"/>
                        <a14:foregroundMark x1="75156" y1="55781" x2="75156" y2="55781"/>
                        <a14:foregroundMark x1="65469" y1="53594" x2="65469" y2="53594"/>
                        <a14:foregroundMark x1="57969" y1="52500" x2="57969" y2="52500"/>
                        <a14:foregroundMark x1="51094" y1="47344" x2="51094" y2="47344"/>
                        <a14:foregroundMark x1="29531" y1="55000" x2="29531" y2="55000"/>
                        <a14:foregroundMark x1="43125" y1="61250" x2="43125" y2="61250"/>
                        <a14:foregroundMark x1="33438" y1="62656" x2="33438" y2="62656"/>
                        <a14:foregroundMark x1="39531" y1="67813" x2="39531" y2="67813"/>
                        <a14:foregroundMark x1="46875" y1="71250" x2="46875" y2="71250"/>
                        <a14:foregroundMark x1="55313" y1="71094" x2="55313" y2="71094"/>
                        <a14:foregroundMark x1="61719" y1="68594" x2="61719" y2="68594"/>
                        <a14:backgroundMark x1="25313" y1="34531" x2="21406" y2="36719"/>
                        <a14:backgroundMark x1="31563" y1="43281" x2="29531" y2="44063"/>
                        <a14:backgroundMark x1="32500" y1="36250" x2="32500" y2="36250"/>
                        <a14:backgroundMark x1="37500" y1="34531" x2="37500" y2="34531"/>
                        <a14:backgroundMark x1="40938" y1="40469" x2="40938" y2="40469"/>
                        <a14:backgroundMark x1="40469" y1="41719" x2="40469" y2="41719"/>
                        <a14:backgroundMark x1="70156" y1="55313" x2="66563" y2="61250"/>
                        <a14:backgroundMark x1="61283" y1="52500" x2="61250" y2="52969"/>
                        <a14:backgroundMark x1="61406" y1="50781" x2="61283" y2="52500"/>
                        <a14:backgroundMark x1="47031" y1="42969" x2="47031" y2="4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8876">
            <a:off x="1405743" y="1753452"/>
            <a:ext cx="3769062" cy="3769062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3EB03A50-AA4C-49FA-89A3-2E80186BAD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03" y="1678577"/>
            <a:ext cx="3500846" cy="3500846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4445AF60-B42A-4225-ACC8-AEDB2C041F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09" b="89872" l="2262" r="97143">
                        <a14:foregroundMark x1="14762" y1="31315" x2="14762" y2="31315"/>
                        <a14:foregroundMark x1="5833" y1="35041" x2="5833" y2="35041"/>
                        <a14:foregroundMark x1="2262" y1="46682" x2="2262" y2="46682"/>
                        <a14:foregroundMark x1="9167" y1="46333" x2="9167" y2="46333"/>
                        <a14:foregroundMark x1="3452" y1="45751" x2="3452" y2="45751"/>
                        <a14:foregroundMark x1="48333" y1="8615" x2="48333" y2="8615"/>
                        <a14:foregroundMark x1="49048" y1="3609" x2="49048" y2="3609"/>
                        <a14:foregroundMark x1="75357" y1="77532" x2="75357" y2="77532"/>
                        <a14:foregroundMark x1="89405" y1="56345" x2="89405" y2="56345"/>
                        <a14:foregroundMark x1="97143" y1="50175" x2="97143" y2="50175"/>
                        <a14:foregroundMark x1="66786" y1="88941" x2="66786" y2="88941"/>
                        <a14:foregroundMark x1="45476" y1="17811" x2="45476" y2="17811"/>
                        <a14:foregroundMark x1="48214" y1="16764" x2="48214" y2="16764"/>
                        <a14:foregroundMark x1="42262" y1="10943" x2="42262" y2="10943"/>
                        <a14:foregroundMark x1="44048" y1="9779" x2="44048" y2="9779"/>
                        <a14:foregroundMark x1="44881" y1="6985" x2="44881" y2="6985"/>
                        <a14:foregroundMark x1="44881" y1="6985" x2="44881" y2="6985"/>
                        <a14:foregroundMark x1="39048" y1="11176" x2="39048" y2="11176"/>
                        <a14:foregroundMark x1="39048" y1="11176" x2="39048" y2="11176"/>
                        <a14:foregroundMark x1="86667" y1="49825" x2="86667" y2="49825"/>
                        <a14:foregroundMark x1="86667" y1="49825" x2="86667" y2="49825"/>
                        <a14:foregroundMark x1="86667" y1="49825" x2="86667" y2="49825"/>
                        <a14:foregroundMark x1="86667" y1="49825" x2="86667" y2="49825"/>
                        <a14:foregroundMark x1="87024" y1="47614" x2="87024" y2="47614"/>
                        <a14:foregroundMark x1="87024" y1="47614" x2="87024" y2="47614"/>
                        <a14:foregroundMark x1="90000" y1="47497" x2="90000" y2="47497"/>
                        <a14:foregroundMark x1="90833" y1="47264" x2="90833" y2="47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23" y="2124892"/>
            <a:ext cx="3266747" cy="334063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A74730-CC86-41EE-885F-B225403B3E77}"/>
              </a:ext>
            </a:extLst>
          </p:cNvPr>
          <p:cNvCxnSpPr/>
          <p:nvPr/>
        </p:nvCxnSpPr>
        <p:spPr>
          <a:xfrm>
            <a:off x="5103223" y="3637983"/>
            <a:ext cx="151529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91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urtain, furniture&#10;&#10;Description automatically generated">
            <a:extLst>
              <a:ext uri="{FF2B5EF4-FFF2-40B4-BE49-F238E27FC236}">
                <a16:creationId xmlns:a16="http://schemas.microsoft.com/office/drawing/2014/main" id="{604A33BA-414D-4530-A548-4D17B3B89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33" b="76867" l="1356" r="98983">
                        <a14:foregroundMark x1="21186" y1="11325" x2="21186" y2="11325"/>
                        <a14:foregroundMark x1="19153" y1="10120" x2="19153" y2="10120"/>
                        <a14:foregroundMark x1="19153" y1="10120" x2="19153" y2="10120"/>
                        <a14:foregroundMark x1="19153" y1="10120" x2="19153" y2="10120"/>
                        <a14:foregroundMark x1="19153" y1="10120" x2="19153" y2="10120"/>
                        <a14:foregroundMark x1="19153" y1="10120" x2="19153" y2="10120"/>
                        <a14:foregroundMark x1="19661" y1="6506" x2="19661" y2="6506"/>
                        <a14:foregroundMark x1="19661" y1="6506" x2="19661" y2="6506"/>
                        <a14:foregroundMark x1="19661" y1="6506" x2="19661" y2="6506"/>
                        <a14:foregroundMark x1="19661" y1="6506" x2="19661" y2="6506"/>
                        <a14:foregroundMark x1="39492" y1="6265" x2="13729" y2="13012"/>
                        <a14:foregroundMark x1="86102" y1="7229" x2="7627" y2="8434"/>
                        <a14:foregroundMark x1="7966" y1="4819" x2="64068" y2="8434"/>
                        <a14:foregroundMark x1="64068" y1="8434" x2="85424" y2="3855"/>
                        <a14:foregroundMark x1="89153" y1="4578" x2="86610" y2="25060"/>
                        <a14:foregroundMark x1="86610" y1="25060" x2="92034" y2="34699"/>
                        <a14:foregroundMark x1="92034" y1="34699" x2="95424" y2="45301"/>
                        <a14:foregroundMark x1="95424" y1="45301" x2="93559" y2="77349"/>
                        <a14:foregroundMark x1="1525" y1="7470" x2="3559" y2="61205"/>
                        <a14:foregroundMark x1="98983" y1="22892" x2="98136" y2="29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929"/>
          <a:stretch/>
        </p:blipFill>
        <p:spPr>
          <a:xfrm>
            <a:off x="-727162" y="-555161"/>
            <a:ext cx="13646323" cy="7676058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984B4C9C-BC59-4EF8-A7E3-6F11DB24D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18" y="620948"/>
            <a:ext cx="6237052" cy="62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41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62BAAB-DCF0-41B6-A340-D7048A045090}"/>
              </a:ext>
            </a:extLst>
          </p:cNvPr>
          <p:cNvSpPr/>
          <p:nvPr/>
        </p:nvSpPr>
        <p:spPr>
          <a:xfrm>
            <a:off x="3218319" y="416705"/>
            <a:ext cx="5755358" cy="68634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u="sng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Contents</a:t>
            </a:r>
          </a:p>
          <a:p>
            <a:pPr algn="ctr"/>
            <a:endParaRPr lang="en-US" sz="4400" b="1" u="sng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Background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Statement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Objectives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Scope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Structure Chart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Demonstration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US" sz="4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endParaRPr lang="en-US" sz="4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25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BB2F20-F3E9-4BEA-873C-2D6BD1CFAB77}"/>
              </a:ext>
            </a:extLst>
          </p:cNvPr>
          <p:cNvSpPr/>
          <p:nvPr/>
        </p:nvSpPr>
        <p:spPr>
          <a:xfrm>
            <a:off x="3042031" y="506768"/>
            <a:ext cx="57588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FFC000"/>
                </a:solidFill>
              </a:rPr>
              <a:t>PROJECT BACKGROUND</a:t>
            </a:r>
            <a:endParaRPr lang="en-MY" sz="36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FC382-ED72-4FB3-BC48-00E07606ED78}"/>
              </a:ext>
            </a:extLst>
          </p:cNvPr>
          <p:cNvSpPr txBox="1"/>
          <p:nvPr/>
        </p:nvSpPr>
        <p:spPr>
          <a:xfrm>
            <a:off x="2642312" y="848547"/>
            <a:ext cx="6527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/>
                <a:solidFill>
                  <a:srgbClr val="FFC000"/>
                </a:solidFill>
              </a:rPr>
              <a:t>_____________________________________________________</a:t>
            </a:r>
            <a:endParaRPr lang="en-MY" sz="18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EE2CCB-EAB1-419D-81FF-481F7E503017}"/>
              </a:ext>
            </a:extLst>
          </p:cNvPr>
          <p:cNvSpPr/>
          <p:nvPr/>
        </p:nvSpPr>
        <p:spPr>
          <a:xfrm>
            <a:off x="180806" y="1559658"/>
            <a:ext cx="3190271" cy="997527"/>
          </a:xfrm>
          <a:prstGeom prst="round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Store and Manage Worker, Donor and Blood Donated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E4D9B64-D842-400C-A217-BDF54A9224D3}"/>
              </a:ext>
            </a:extLst>
          </p:cNvPr>
          <p:cNvSpPr/>
          <p:nvPr/>
        </p:nvSpPr>
        <p:spPr>
          <a:xfrm>
            <a:off x="8739447" y="1419181"/>
            <a:ext cx="2776451" cy="997527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Easy to be use and more organize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E948DE-F5C7-4AB5-8941-60B986643BB3}"/>
              </a:ext>
            </a:extLst>
          </p:cNvPr>
          <p:cNvSpPr/>
          <p:nvPr/>
        </p:nvSpPr>
        <p:spPr>
          <a:xfrm>
            <a:off x="8739446" y="4319883"/>
            <a:ext cx="2776451" cy="997527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encourage more blood donation </a:t>
            </a:r>
            <a:r>
              <a:rPr lang="en-US" sz="1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compaign</a:t>
            </a:r>
            <a:endParaRPr lang="en-US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F4E686-BB04-4BA0-AEA7-0CC7ACDE962D}"/>
              </a:ext>
            </a:extLst>
          </p:cNvPr>
          <p:cNvSpPr/>
          <p:nvPr/>
        </p:nvSpPr>
        <p:spPr>
          <a:xfrm>
            <a:off x="8739446" y="2861439"/>
            <a:ext cx="2776451" cy="997527"/>
          </a:xfrm>
          <a:prstGeom prst="round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organize through usage of database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B954EA-2782-4384-8CD8-FE2BCFB0BA9A}"/>
              </a:ext>
            </a:extLst>
          </p:cNvPr>
          <p:cNvSpPr/>
          <p:nvPr/>
        </p:nvSpPr>
        <p:spPr>
          <a:xfrm>
            <a:off x="352606" y="4460568"/>
            <a:ext cx="3190271" cy="658380"/>
          </a:xfrm>
          <a:prstGeom prst="round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 blood transaction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23676A-EB47-40A7-AEED-45B96C98FEE1}"/>
              </a:ext>
            </a:extLst>
          </p:cNvPr>
          <p:cNvSpPr/>
          <p:nvPr/>
        </p:nvSpPr>
        <p:spPr>
          <a:xfrm>
            <a:off x="341520" y="3190788"/>
            <a:ext cx="3156066" cy="636177"/>
          </a:xfrm>
          <a:prstGeom prst="round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less paper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FA4399-AC40-442D-99EE-CB344EF9BE8D}"/>
              </a:ext>
            </a:extLst>
          </p:cNvPr>
          <p:cNvSpPr/>
          <p:nvPr/>
        </p:nvSpPr>
        <p:spPr>
          <a:xfrm>
            <a:off x="4482772" y="3576495"/>
            <a:ext cx="3190271" cy="65838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 Blood Analysis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E60A71-F5C9-4623-B12A-1E3FA13A48E6}"/>
              </a:ext>
            </a:extLst>
          </p:cNvPr>
          <p:cNvSpPr/>
          <p:nvPr/>
        </p:nvSpPr>
        <p:spPr>
          <a:xfrm>
            <a:off x="4356002" y="1982467"/>
            <a:ext cx="3398519" cy="65838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Blood Bank Management System is a tool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5EB582-0E30-424B-AD47-783A28577765}"/>
              </a:ext>
            </a:extLst>
          </p:cNvPr>
          <p:cNvSpPr/>
          <p:nvPr/>
        </p:nvSpPr>
        <p:spPr>
          <a:xfrm>
            <a:off x="4165316" y="5118948"/>
            <a:ext cx="3861367" cy="658380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Prevent from being destroyed in natural disaster incident</a:t>
            </a:r>
          </a:p>
        </p:txBody>
      </p:sp>
    </p:spTree>
    <p:extLst>
      <p:ext uri="{BB962C8B-B14F-4D97-AF65-F5344CB8AC3E}">
        <p14:creationId xmlns:p14="http://schemas.microsoft.com/office/powerpoint/2010/main" val="14680887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98CD29-5B34-4AE0-B855-785F1D5FACCF}"/>
              </a:ext>
            </a:extLst>
          </p:cNvPr>
          <p:cNvSpPr/>
          <p:nvPr/>
        </p:nvSpPr>
        <p:spPr>
          <a:xfrm>
            <a:off x="4299051" y="176106"/>
            <a:ext cx="53876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FFC000"/>
                </a:solidFill>
              </a:rPr>
              <a:t>PROBLEM STATEMENT</a:t>
            </a:r>
            <a:endParaRPr lang="en-MY" sz="36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4ECF4-F3E9-458D-85E3-0C04356B874A}"/>
              </a:ext>
            </a:extLst>
          </p:cNvPr>
          <p:cNvSpPr txBox="1"/>
          <p:nvPr/>
        </p:nvSpPr>
        <p:spPr>
          <a:xfrm>
            <a:off x="3729080" y="499271"/>
            <a:ext cx="6527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/>
                <a:solidFill>
                  <a:srgbClr val="FFC000"/>
                </a:solidFill>
              </a:rPr>
              <a:t>_____________________________________________________</a:t>
            </a:r>
            <a:endParaRPr lang="en-MY" sz="18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3ECD4A6A-8AD6-4801-9033-576AE07ABDAD}"/>
              </a:ext>
            </a:extLst>
          </p:cNvPr>
          <p:cNvSpPr/>
          <p:nvPr/>
        </p:nvSpPr>
        <p:spPr>
          <a:xfrm>
            <a:off x="839586" y="2967644"/>
            <a:ext cx="2385753" cy="3084022"/>
          </a:xfrm>
          <a:prstGeom prst="flowChartOffpageConnector">
            <a:avLst/>
          </a:prstGeom>
          <a:solidFill>
            <a:schemeClr val="accent5">
              <a:lumMod val="50000"/>
            </a:schemeClr>
          </a:solidFill>
          <a:ln>
            <a:solidFill>
              <a:srgbClr val="FFC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Traditional data storing using paper will increase the cost of blood donation campaign and longer to make a blood donation campaign. Will cause, lack of blood donation campaign </a:t>
            </a:r>
            <a:endParaRPr lang="en-MY" sz="1600" b="1" dirty="0"/>
          </a:p>
        </p:txBody>
      </p:sp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0E7AAACB-54F8-4CFD-84A0-1D1AFDCDBB17}"/>
              </a:ext>
            </a:extLst>
          </p:cNvPr>
          <p:cNvSpPr/>
          <p:nvPr/>
        </p:nvSpPr>
        <p:spPr>
          <a:xfrm>
            <a:off x="4903123" y="2377440"/>
            <a:ext cx="2385753" cy="3084022"/>
          </a:xfrm>
          <a:prstGeom prst="flowChartOffpageConnector">
            <a:avLst/>
          </a:prstGeom>
          <a:solidFill>
            <a:schemeClr val="accent5">
              <a:lumMod val="50000"/>
            </a:schemeClr>
          </a:solidFill>
          <a:ln>
            <a:solidFill>
              <a:srgbClr val="FFC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Some third-party blood management system that is being underdeveloped will cost the loss of data and tons of money to recover the lost data</a:t>
            </a:r>
            <a:endParaRPr lang="en-MY" b="1" dirty="0">
              <a:solidFill>
                <a:schemeClr val="tx1"/>
              </a:solidFill>
            </a:endParaRPr>
          </a:p>
        </p:txBody>
      </p: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9177048B-DC0C-45AA-8F55-9179D73ED54C}"/>
              </a:ext>
            </a:extLst>
          </p:cNvPr>
          <p:cNvSpPr/>
          <p:nvPr/>
        </p:nvSpPr>
        <p:spPr>
          <a:xfrm>
            <a:off x="8966661" y="1615717"/>
            <a:ext cx="2385753" cy="3084022"/>
          </a:xfrm>
          <a:prstGeom prst="flowChartOffpageConnector">
            <a:avLst/>
          </a:prstGeom>
          <a:solidFill>
            <a:schemeClr val="accent5">
              <a:lumMod val="50000"/>
            </a:schemeClr>
          </a:solidFill>
          <a:ln>
            <a:solidFill>
              <a:srgbClr val="FFC00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Handwritten storage method will easily be misused and easily to lost. Prone to natural disaster and being steal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637639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23C94A-B507-435D-9C54-F54356A24D05}"/>
              </a:ext>
            </a:extLst>
          </p:cNvPr>
          <p:cNvSpPr/>
          <p:nvPr/>
        </p:nvSpPr>
        <p:spPr>
          <a:xfrm>
            <a:off x="4407370" y="608368"/>
            <a:ext cx="30096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FFC000"/>
                </a:solidFill>
              </a:rPr>
              <a:t>OBJECTIVES</a:t>
            </a:r>
            <a:endParaRPr lang="en-MY" sz="36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3ECEF59A-D9BA-448D-9E30-FD092F171A9B}"/>
              </a:ext>
            </a:extLst>
          </p:cNvPr>
          <p:cNvSpPr/>
          <p:nvPr/>
        </p:nvSpPr>
        <p:spPr>
          <a:xfrm>
            <a:off x="701963" y="1662545"/>
            <a:ext cx="3511443" cy="1219200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Provide a Blood Bank Management System and Database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FD264DCE-2202-4D93-88A8-CD82EABB28E2}"/>
              </a:ext>
            </a:extLst>
          </p:cNvPr>
          <p:cNvSpPr/>
          <p:nvPr/>
        </p:nvSpPr>
        <p:spPr>
          <a:xfrm>
            <a:off x="4340278" y="3131129"/>
            <a:ext cx="3511443" cy="1219200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Enable a blood supply database for managing and organize blood and donor’s record</a:t>
            </a:r>
            <a:endParaRPr lang="en-MY" b="1" dirty="0">
              <a:solidFill>
                <a:schemeClr val="bg1"/>
              </a:solidFill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16BFB6A9-9A3A-40E3-B86A-1A2996D5CB38}"/>
              </a:ext>
            </a:extLst>
          </p:cNvPr>
          <p:cNvSpPr/>
          <p:nvPr/>
        </p:nvSpPr>
        <p:spPr>
          <a:xfrm>
            <a:off x="8186668" y="4733637"/>
            <a:ext cx="3511443" cy="1219200"/>
          </a:xfrm>
          <a:prstGeom prst="round2Diag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Enable an easy monitoring blood supply for workers</a:t>
            </a:r>
            <a:endParaRPr lang="en-MY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08195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C31A2B-565D-48A3-933B-E66290911632}"/>
              </a:ext>
            </a:extLst>
          </p:cNvPr>
          <p:cNvSpPr/>
          <p:nvPr/>
        </p:nvSpPr>
        <p:spPr>
          <a:xfrm rot="20630829">
            <a:off x="315679" y="549782"/>
            <a:ext cx="40441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FFC000"/>
                </a:solidFill>
              </a:rPr>
              <a:t>PROJECT SCOPE</a:t>
            </a:r>
            <a:endParaRPr lang="en-MY" sz="36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01A24-3C46-4165-8613-D21725AEA1CB}"/>
              </a:ext>
            </a:extLst>
          </p:cNvPr>
          <p:cNvSpPr txBox="1"/>
          <p:nvPr/>
        </p:nvSpPr>
        <p:spPr>
          <a:xfrm rot="20603681">
            <a:off x="-410660" y="825263"/>
            <a:ext cx="6527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/>
                <a:solidFill>
                  <a:srgbClr val="FFC000"/>
                </a:solidFill>
              </a:rPr>
              <a:t>_____________________________________________________</a:t>
            </a:r>
            <a:endParaRPr lang="en-MY" sz="18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6" name="Wave 5">
            <a:extLst>
              <a:ext uri="{FF2B5EF4-FFF2-40B4-BE49-F238E27FC236}">
                <a16:creationId xmlns:a16="http://schemas.microsoft.com/office/drawing/2014/main" id="{EB248ACF-4672-4C48-80DE-FE85B86BB5EA}"/>
              </a:ext>
            </a:extLst>
          </p:cNvPr>
          <p:cNvSpPr/>
          <p:nvPr/>
        </p:nvSpPr>
        <p:spPr>
          <a:xfrm>
            <a:off x="590204" y="2119610"/>
            <a:ext cx="1840191" cy="118872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MODULE</a:t>
            </a:r>
            <a:endParaRPr lang="en-MY" dirty="0"/>
          </a:p>
        </p:txBody>
      </p:sp>
      <p:sp>
        <p:nvSpPr>
          <p:cNvPr id="8" name="Wave 7">
            <a:extLst>
              <a:ext uri="{FF2B5EF4-FFF2-40B4-BE49-F238E27FC236}">
                <a16:creationId xmlns:a16="http://schemas.microsoft.com/office/drawing/2014/main" id="{03E1A92A-9A81-47B7-94C1-A540F84B32A6}"/>
              </a:ext>
            </a:extLst>
          </p:cNvPr>
          <p:cNvSpPr/>
          <p:nvPr/>
        </p:nvSpPr>
        <p:spPr>
          <a:xfrm>
            <a:off x="8664255" y="415569"/>
            <a:ext cx="2920663" cy="118872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MODIFICATION MODULE</a:t>
            </a:r>
            <a:endParaRPr lang="en-MY" dirty="0"/>
          </a:p>
        </p:txBody>
      </p:sp>
      <p:sp>
        <p:nvSpPr>
          <p:cNvPr id="9" name="Wave 8">
            <a:extLst>
              <a:ext uri="{FF2B5EF4-FFF2-40B4-BE49-F238E27FC236}">
                <a16:creationId xmlns:a16="http://schemas.microsoft.com/office/drawing/2014/main" id="{A3D5D536-F55F-4942-88D0-257E4109B135}"/>
              </a:ext>
            </a:extLst>
          </p:cNvPr>
          <p:cNvSpPr/>
          <p:nvPr/>
        </p:nvSpPr>
        <p:spPr>
          <a:xfrm>
            <a:off x="590204" y="4732713"/>
            <a:ext cx="2006138" cy="118872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MODULE</a:t>
            </a:r>
            <a:endParaRPr lang="en-MY" dirty="0"/>
          </a:p>
        </p:txBody>
      </p:sp>
      <p:sp>
        <p:nvSpPr>
          <p:cNvPr id="10" name="Wave 9">
            <a:extLst>
              <a:ext uri="{FF2B5EF4-FFF2-40B4-BE49-F238E27FC236}">
                <a16:creationId xmlns:a16="http://schemas.microsoft.com/office/drawing/2014/main" id="{08DE8433-79AE-4241-9EEA-9F306A8F5AA3}"/>
              </a:ext>
            </a:extLst>
          </p:cNvPr>
          <p:cNvSpPr/>
          <p:nvPr/>
        </p:nvSpPr>
        <p:spPr>
          <a:xfrm>
            <a:off x="4853556" y="4207626"/>
            <a:ext cx="1913158" cy="118872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SEARCHING MODULE</a:t>
            </a:r>
            <a:endParaRPr lang="en-MY" dirty="0"/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1AAA5655-6B17-49E0-B1EB-F31A0FAAF6A1}"/>
              </a:ext>
            </a:extLst>
          </p:cNvPr>
          <p:cNvSpPr/>
          <p:nvPr/>
        </p:nvSpPr>
        <p:spPr>
          <a:xfrm>
            <a:off x="8681132" y="3613266"/>
            <a:ext cx="2920663" cy="118872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DELETION MODULE</a:t>
            </a:r>
            <a:endParaRPr lang="en-MY" dirty="0"/>
          </a:p>
        </p:txBody>
      </p:sp>
      <p:sp>
        <p:nvSpPr>
          <p:cNvPr id="12" name="Wave 11">
            <a:extLst>
              <a:ext uri="{FF2B5EF4-FFF2-40B4-BE49-F238E27FC236}">
                <a16:creationId xmlns:a16="http://schemas.microsoft.com/office/drawing/2014/main" id="{2F505EE8-2A32-41BA-A6E8-19D6686655EA}"/>
              </a:ext>
            </a:extLst>
          </p:cNvPr>
          <p:cNvSpPr/>
          <p:nvPr/>
        </p:nvSpPr>
        <p:spPr>
          <a:xfrm>
            <a:off x="4619260" y="1090575"/>
            <a:ext cx="2147454" cy="1310640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REGISTRATION MODULE</a:t>
            </a:r>
            <a:endParaRPr lang="en-MY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068180-B95D-4363-A2AA-1FE57265DD0D}"/>
              </a:ext>
            </a:extLst>
          </p:cNvPr>
          <p:cNvSpPr/>
          <p:nvPr/>
        </p:nvSpPr>
        <p:spPr>
          <a:xfrm>
            <a:off x="532992" y="3333133"/>
            <a:ext cx="19026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Admin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8BF28C-5009-4402-83BE-DE92F3D779F5}"/>
              </a:ext>
            </a:extLst>
          </p:cNvPr>
          <p:cNvSpPr/>
          <p:nvPr/>
        </p:nvSpPr>
        <p:spPr>
          <a:xfrm>
            <a:off x="4696802" y="5396346"/>
            <a:ext cx="34431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Worker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Donor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Blood Donated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Order / Blood Request</a:t>
            </a:r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82C10D-9AD5-4B87-9F35-CABFFF438669}"/>
              </a:ext>
            </a:extLst>
          </p:cNvPr>
          <p:cNvSpPr/>
          <p:nvPr/>
        </p:nvSpPr>
        <p:spPr>
          <a:xfrm>
            <a:off x="8622818" y="4801986"/>
            <a:ext cx="344312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Worker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Donor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Blood Donated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Pusat Derma Darah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Hospital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Order / Blood Request</a:t>
            </a:r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F34898-9782-4CAC-B086-1D8F5EBAAACD}"/>
              </a:ext>
            </a:extLst>
          </p:cNvPr>
          <p:cNvSpPr/>
          <p:nvPr/>
        </p:nvSpPr>
        <p:spPr>
          <a:xfrm>
            <a:off x="8563551" y="1499861"/>
            <a:ext cx="3443122" cy="224676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Worker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Donor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Blood Donated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Pusat Derma Darah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Hospital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Order / Blood Request</a:t>
            </a:r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25E0AD-47F6-4C21-A2F8-E942C5389DB7}"/>
              </a:ext>
            </a:extLst>
          </p:cNvPr>
          <p:cNvSpPr/>
          <p:nvPr/>
        </p:nvSpPr>
        <p:spPr>
          <a:xfrm>
            <a:off x="4543059" y="2425192"/>
            <a:ext cx="3377399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Worker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Donor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Pusat Derma Darah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Hospital</a:t>
            </a:r>
          </a:p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Order/ Blood Request</a:t>
            </a:r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E6418-15E8-42C7-A085-BC22AA49AC1A}"/>
              </a:ext>
            </a:extLst>
          </p:cNvPr>
          <p:cNvSpPr/>
          <p:nvPr/>
        </p:nvSpPr>
        <p:spPr>
          <a:xfrm>
            <a:off x="532992" y="5996731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Blood Donated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Blood Stock</a:t>
            </a:r>
          </a:p>
        </p:txBody>
      </p:sp>
    </p:spTree>
    <p:extLst>
      <p:ext uri="{BB962C8B-B14F-4D97-AF65-F5344CB8AC3E}">
        <p14:creationId xmlns:p14="http://schemas.microsoft.com/office/powerpoint/2010/main" val="70329970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0151E2-CC21-4BD8-9105-36FC64583FCE}"/>
              </a:ext>
            </a:extLst>
          </p:cNvPr>
          <p:cNvSpPr/>
          <p:nvPr/>
        </p:nvSpPr>
        <p:spPr>
          <a:xfrm>
            <a:off x="4006915" y="545437"/>
            <a:ext cx="35579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FFC000"/>
                </a:solidFill>
              </a:rPr>
              <a:t>TARGET USER</a:t>
            </a:r>
            <a:endParaRPr lang="en-MY" sz="36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37241-CDBB-46AC-B75B-EAAB68FE7556}"/>
              </a:ext>
            </a:extLst>
          </p:cNvPr>
          <p:cNvSpPr txBox="1"/>
          <p:nvPr/>
        </p:nvSpPr>
        <p:spPr>
          <a:xfrm>
            <a:off x="2598548" y="868603"/>
            <a:ext cx="6527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/>
                <a:solidFill>
                  <a:srgbClr val="FFC000"/>
                </a:solidFill>
              </a:rPr>
              <a:t>_____________________________________________________</a:t>
            </a:r>
            <a:endParaRPr lang="en-MY" sz="18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2E1C297-BB44-4C1E-A2A1-658C0317687A}"/>
              </a:ext>
            </a:extLst>
          </p:cNvPr>
          <p:cNvSpPr/>
          <p:nvPr/>
        </p:nvSpPr>
        <p:spPr>
          <a:xfrm>
            <a:off x="4364656" y="1966545"/>
            <a:ext cx="3266427" cy="1192291"/>
          </a:xfrm>
          <a:prstGeom prst="round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ADMINISTRATOR</a:t>
            </a:r>
            <a:endParaRPr lang="en-MY" sz="2400" dirty="0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294DEC0-7FF9-42FB-A3CA-BDC5FB838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69" b="94231" l="10000" r="90000">
                        <a14:foregroundMark x1="55769" y1="94615" x2="50000" y2="90385"/>
                        <a14:foregroundMark x1="56923" y1="53846" x2="61923" y2="58846"/>
                        <a14:foregroundMark x1="66154" y1="5769" x2="53846" y2="5769"/>
                        <a14:foregroundMark x1="18462" y1="62308" x2="18462" y2="623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48" y="1749953"/>
            <a:ext cx="1497214" cy="1497214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4692309-C840-4482-84DC-0E37C5CF20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375" y1="72565" x2="39375" y2="72209"/>
                        <a14:foregroundMark x1="49250" y1="42043" x2="51625" y2="52138"/>
                        <a14:foregroundMark x1="71375" y1="43349" x2="72000" y2="54394"/>
                        <a14:foregroundMark x1="27000" y1="44299" x2="28125" y2="64133"/>
                        <a14:foregroundMark x1="28125" y1="64133" x2="26375" y2="673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60" y="3247167"/>
            <a:ext cx="2289389" cy="2409582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80C35B-D397-4AC8-BF2D-6B62007B963A}"/>
              </a:ext>
            </a:extLst>
          </p:cNvPr>
          <p:cNvSpPr/>
          <p:nvPr/>
        </p:nvSpPr>
        <p:spPr>
          <a:xfrm>
            <a:off x="4364656" y="4059904"/>
            <a:ext cx="3266427" cy="1192291"/>
          </a:xfrm>
          <a:prstGeom prst="round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WORKER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188151771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0A1317-661F-48C0-88D5-4E085EC5BC6E}"/>
              </a:ext>
            </a:extLst>
          </p:cNvPr>
          <p:cNvSpPr/>
          <p:nvPr/>
        </p:nvSpPr>
        <p:spPr>
          <a:xfrm>
            <a:off x="3922607" y="-14510"/>
            <a:ext cx="41472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STRUCTURE CHART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E93AE-9F0D-4682-BD15-995BEC2854CA}"/>
              </a:ext>
            </a:extLst>
          </p:cNvPr>
          <p:cNvSpPr/>
          <p:nvPr/>
        </p:nvSpPr>
        <p:spPr>
          <a:xfrm>
            <a:off x="4150135" y="895714"/>
            <a:ext cx="3642356" cy="723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BLOOD BANK MANAGEMENT SYSTEM PANEL</a:t>
            </a:r>
            <a:endParaRPr lang="en-MY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5BE9E-07CD-4987-93A5-A785EF049F3A}"/>
              </a:ext>
            </a:extLst>
          </p:cNvPr>
          <p:cNvSpPr/>
          <p:nvPr/>
        </p:nvSpPr>
        <p:spPr>
          <a:xfrm>
            <a:off x="1893928" y="1853738"/>
            <a:ext cx="2256207" cy="6324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ADMINISTRATION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C30A7-8893-4C53-BC27-EF4A2E732FC0}"/>
              </a:ext>
            </a:extLst>
          </p:cNvPr>
          <p:cNvSpPr/>
          <p:nvPr/>
        </p:nvSpPr>
        <p:spPr>
          <a:xfrm>
            <a:off x="7792492" y="1853738"/>
            <a:ext cx="2256207" cy="6324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WORKER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BC2B6D-FD1F-4958-8009-DDA560EEF391}"/>
              </a:ext>
            </a:extLst>
          </p:cNvPr>
          <p:cNvSpPr/>
          <p:nvPr/>
        </p:nvSpPr>
        <p:spPr>
          <a:xfrm>
            <a:off x="1893927" y="2796523"/>
            <a:ext cx="2256207" cy="63247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Add, Modify, delete and View Worker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9A715-BC71-4918-86F4-81C69E66E2D4}"/>
              </a:ext>
            </a:extLst>
          </p:cNvPr>
          <p:cNvSpPr/>
          <p:nvPr/>
        </p:nvSpPr>
        <p:spPr>
          <a:xfrm>
            <a:off x="1893925" y="3543958"/>
            <a:ext cx="2256207" cy="63247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Add, Modify, delete and View Donor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02AF6F-9B3A-49FF-A23B-88E2A71D5429}"/>
              </a:ext>
            </a:extLst>
          </p:cNvPr>
          <p:cNvSpPr/>
          <p:nvPr/>
        </p:nvSpPr>
        <p:spPr>
          <a:xfrm>
            <a:off x="1893925" y="5047851"/>
            <a:ext cx="2256207" cy="63247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Add, Modify, delete and View Pusat Derma Darah</a:t>
            </a:r>
            <a:endParaRPr lang="en-MY" sz="1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00E637-8DC0-4759-A590-73B5989F6890}"/>
              </a:ext>
            </a:extLst>
          </p:cNvPr>
          <p:cNvSpPr/>
          <p:nvPr/>
        </p:nvSpPr>
        <p:spPr>
          <a:xfrm>
            <a:off x="1893926" y="5795286"/>
            <a:ext cx="2256207" cy="63247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Add, Modify, delete and View Hospital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4F8B9F-DA82-443A-B153-F337F2EBF836}"/>
              </a:ext>
            </a:extLst>
          </p:cNvPr>
          <p:cNvSpPr/>
          <p:nvPr/>
        </p:nvSpPr>
        <p:spPr>
          <a:xfrm>
            <a:off x="1893924" y="4291393"/>
            <a:ext cx="2256207" cy="63247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Add, Modify, delete and View Blood Donated</a:t>
            </a:r>
            <a:endParaRPr lang="en-MY" sz="1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BBC891-8CEF-43E3-8112-B10DF4753ADF}"/>
              </a:ext>
            </a:extLst>
          </p:cNvPr>
          <p:cNvSpPr/>
          <p:nvPr/>
        </p:nvSpPr>
        <p:spPr>
          <a:xfrm>
            <a:off x="7792492" y="2796522"/>
            <a:ext cx="2256207" cy="63247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 and Modify Donor</a:t>
            </a:r>
            <a:endParaRPr lang="en-MY" sz="16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95E4B-905A-4994-9E15-392ECA8D0C45}"/>
              </a:ext>
            </a:extLst>
          </p:cNvPr>
          <p:cNvSpPr/>
          <p:nvPr/>
        </p:nvSpPr>
        <p:spPr>
          <a:xfrm>
            <a:off x="7792491" y="3543958"/>
            <a:ext cx="2256207" cy="63247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 and Modify Blood Donated</a:t>
            </a:r>
            <a:endParaRPr lang="en-MY" sz="16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E24C4F-19C6-453C-8544-00E0E420B88D}"/>
              </a:ext>
            </a:extLst>
          </p:cNvPr>
          <p:cNvSpPr/>
          <p:nvPr/>
        </p:nvSpPr>
        <p:spPr>
          <a:xfrm>
            <a:off x="7792491" y="4291393"/>
            <a:ext cx="2256207" cy="110569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View and Search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Donor, Blood Donated, Pusat Derma Darah and Hospital</a:t>
            </a:r>
            <a:endParaRPr lang="en-MY" sz="16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EDCAAD-5BCF-4DA9-AAF7-ACD95F1B891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991032" y="1242779"/>
            <a:ext cx="1159103" cy="1453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BB70B6-3061-48F2-97DD-6D428FE533BB}"/>
              </a:ext>
            </a:extLst>
          </p:cNvPr>
          <p:cNvCxnSpPr>
            <a:stCxn id="6" idx="3"/>
          </p:cNvCxnSpPr>
          <p:nvPr/>
        </p:nvCxnSpPr>
        <p:spPr>
          <a:xfrm flipV="1">
            <a:off x="7792491" y="1257317"/>
            <a:ext cx="1128103" cy="1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6396E05-2203-4602-A32C-64E81B2BACB3}"/>
              </a:ext>
            </a:extLst>
          </p:cNvPr>
          <p:cNvCxnSpPr>
            <a:cxnSpLocks/>
          </p:cNvCxnSpPr>
          <p:nvPr/>
        </p:nvCxnSpPr>
        <p:spPr>
          <a:xfrm>
            <a:off x="2991032" y="1257317"/>
            <a:ext cx="0" cy="5964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F5B3C6-77B7-47DB-8AB6-56354537D433}"/>
              </a:ext>
            </a:extLst>
          </p:cNvPr>
          <p:cNvCxnSpPr>
            <a:endCxn id="8" idx="0"/>
          </p:cNvCxnSpPr>
          <p:nvPr/>
        </p:nvCxnSpPr>
        <p:spPr>
          <a:xfrm>
            <a:off x="8920594" y="1242779"/>
            <a:ext cx="2" cy="6109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5443DD-6E17-4C82-88C1-C32D99D576AC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22031" y="2486215"/>
            <a:ext cx="1" cy="31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408082-BEB5-4390-AE60-4876B1E1104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022029" y="3429000"/>
            <a:ext cx="2" cy="11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387B48-0718-40B2-BB49-559855C2D1C1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 flipH="1">
            <a:off x="3022028" y="4176435"/>
            <a:ext cx="1" cy="11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55E276-332E-4D19-B602-561BCA3658D9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>
            <a:off x="3022028" y="4923870"/>
            <a:ext cx="1" cy="123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5D8D63A-05FB-427A-808E-96D99A7CD26A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022029" y="5680328"/>
            <a:ext cx="1" cy="11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C22B909-72DF-4176-B03E-1203ADD3EB1D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8920596" y="2486215"/>
            <a:ext cx="0" cy="3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661F8C-7563-4C26-9B1E-A7F8B95E32F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8920595" y="3428999"/>
            <a:ext cx="1" cy="11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C9CF28-8AEA-440C-82F3-EA682D0AE21D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8920595" y="4176435"/>
            <a:ext cx="0" cy="114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85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A06091-EF09-4293-A921-C3D9FE18389D}"/>
              </a:ext>
            </a:extLst>
          </p:cNvPr>
          <p:cNvSpPr/>
          <p:nvPr/>
        </p:nvSpPr>
        <p:spPr>
          <a:xfrm>
            <a:off x="2652368" y="2693015"/>
            <a:ext cx="68872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/>
                <a:solidFill>
                  <a:srgbClr val="FFC000"/>
                </a:solidFill>
              </a:rPr>
              <a:t>PROJECT DEMONSTRATION</a:t>
            </a:r>
            <a:endParaRPr lang="en-MY" sz="36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BC667-4A9D-4F6F-B4AC-6A2A34735E44}"/>
              </a:ext>
            </a:extLst>
          </p:cNvPr>
          <p:cNvSpPr txBox="1"/>
          <p:nvPr/>
        </p:nvSpPr>
        <p:spPr>
          <a:xfrm>
            <a:off x="1368547" y="3244334"/>
            <a:ext cx="9454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/>
                <a:solidFill>
                  <a:srgbClr val="FFC000"/>
                </a:solidFill>
              </a:rPr>
              <a:t>___________________________________________________________________________</a:t>
            </a:r>
            <a:endParaRPr lang="en-MY" sz="1800" b="1" cap="none" spc="0" dirty="0">
              <a:ln/>
              <a:solidFill>
                <a:srgbClr val="FFC000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3E647-CA99-4682-9623-8465A76ADD82}"/>
              </a:ext>
            </a:extLst>
          </p:cNvPr>
          <p:cNvSpPr txBox="1"/>
          <p:nvPr/>
        </p:nvSpPr>
        <p:spPr>
          <a:xfrm>
            <a:off x="1296503" y="2232690"/>
            <a:ext cx="9454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n/>
                <a:solidFill>
                  <a:srgbClr val="FFC000"/>
                </a:solidFill>
              </a:rPr>
              <a:t>___________________________________________________________________________</a:t>
            </a:r>
            <a:endParaRPr lang="en-MY" sz="1800" b="1" cap="none" spc="0" dirty="0">
              <a:ln/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079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4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5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6D8C60"/>
      </a:dk2>
      <a:lt2>
        <a:srgbClr val="B1D7A1"/>
      </a:lt2>
      <a:accent1>
        <a:srgbClr val="81B992"/>
      </a:accent1>
      <a:accent2>
        <a:srgbClr val="9ABC65"/>
      </a:accent2>
      <a:accent3>
        <a:srgbClr val="BDB564"/>
      </a:accent3>
      <a:accent4>
        <a:srgbClr val="BD8964"/>
      </a:accent4>
      <a:accent5>
        <a:srgbClr val="BD6466"/>
      </a:accent5>
      <a:accent6>
        <a:srgbClr val="64A4BD"/>
      </a:accent6>
      <a:hlink>
        <a:srgbClr val="8CCC71"/>
      </a:hlink>
      <a:folHlink>
        <a:srgbClr val="A4C795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19165</TotalTime>
  <Words>362</Words>
  <Application>Microsoft Office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</vt:lpstr>
      <vt:lpstr>Bookman Old Style</vt:lpstr>
      <vt:lpstr>Calibri</vt:lpstr>
      <vt:lpstr>Calibri Light</vt:lpstr>
      <vt:lpstr>Calisto MT</vt:lpstr>
      <vt:lpstr>Century Gothic</vt:lpstr>
      <vt:lpstr>Rockwell</vt:lpstr>
      <vt:lpstr>Times New Roman</vt:lpstr>
      <vt:lpstr>Wingdings</vt:lpstr>
      <vt:lpstr>Wingdings 2</vt:lpstr>
      <vt:lpstr>Slate</vt:lpstr>
      <vt:lpstr>Retrospect</vt:lpstr>
      <vt:lpstr>Damask</vt:lpstr>
      <vt:lpstr>Quotable</vt:lpstr>
      <vt:lpstr>1_Damask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Z</dc:creator>
  <cp:lastModifiedBy>AMIRUL IAN RASHIDEE BIN MOHD JASNI</cp:lastModifiedBy>
  <cp:revision>13</cp:revision>
  <dcterms:created xsi:type="dcterms:W3CDTF">2021-12-22T03:57:38Z</dcterms:created>
  <dcterms:modified xsi:type="dcterms:W3CDTF">2022-01-12T12:54:17Z</dcterms:modified>
</cp:coreProperties>
</file>